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7.jpeg" ContentType="image/jpe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37.wmf" ContentType="image/x-wmf"/>
  <Override PartName="/ppt/media/image54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11.png" ContentType="image/png"/>
  <Override PartName="/ppt/media/image48.png" ContentType="image/png"/>
  <Override PartName="/ppt/media/hdphoto1.wdp" ContentType="image/vnd.ms-photo"/>
  <Override PartName="/ppt/media/image42.png" ContentType="image/png"/>
  <Override PartName="/ppt/media/image30.png" ContentType="image/png"/>
  <Override PartName="/ppt/media/hdphoto2.wdp" ContentType="image/vnd.ms-photo"/>
  <Override PartName="/ppt/media/image49.png" ContentType="image/png"/>
  <Override PartName="/ppt/media/image12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18.png" ContentType="image/png"/>
  <Override PartName="/ppt/media/image20.png" ContentType="image/png"/>
  <Override PartName="/ppt/media/image36.png" ContentType="image/png"/>
  <Override PartName="/ppt/media/image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4D3B94-EB72-48D9-8689-7449B5C1E2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9C406D-33D7-4314-A159-03A4B62AA9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CE0CBC-554B-4842-AC3A-AC844D8564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2E428A-C283-4667-AA1B-83FC30D49DD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F1F49D-F6FD-4ED4-88CF-37077FE311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6E9F87-8396-4093-9E84-6BFD0CEB6E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F50AD6-1B71-498A-A02C-E53AB4E2F8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DC0671-98EE-401D-A7FB-A127E72803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650D74-01D3-4560-8C12-DBE31A806C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316DE8-DD28-4C21-A4CD-C6E0523000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CC6AB9-507B-4343-BAC6-9972B79E7A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D11B92-B21A-4200-AE6B-F9654393AA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338640" y="5255280"/>
            <a:ext cx="339876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118640" y="5255280"/>
            <a:ext cx="2264400" cy="298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ru-RU" sz="1400" spc="-1" strike="noStrike">
                <a:solidFill>
                  <a:srgbClr val="1f1f1f"/>
                </a:solidFill>
                <a:latin typeface="Elektra Light Pro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3D9DE225-5067-472C-BB0D-DAE1CF8EDCE8}" type="slidenum">
              <a:rPr b="0" lang="ru-RU" sz="1400" spc="-1" strike="noStrike">
                <a:solidFill>
                  <a:srgbClr val="1f1f1f"/>
                </a:solidFill>
                <a:latin typeface="Elektra Light Pro"/>
                <a:ea typeface="DejaVu Sans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92640" y="5255280"/>
            <a:ext cx="226440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</a:t>
            </a:r>
            <a:r>
              <a:rPr b="0" lang="ru-RU" sz="4400" spc="-1" strike="noStrike">
                <a:latin typeface="Arial"/>
              </a:rPr>
              <a:t>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заглавия </a:t>
            </a:r>
            <a:r>
              <a:rPr b="0" lang="ru-RU" sz="4400" spc="-1" strike="noStrike">
                <a:latin typeface="Arial"/>
              </a:rPr>
              <a:t>щёлкнит</a:t>
            </a:r>
            <a:r>
              <a:rPr b="0" lang="ru-RU" sz="4400" spc="-1" strike="noStrike">
                <a:latin typeface="Arial"/>
              </a:rPr>
              <a:t>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C:\Users\Оксана\Desktop\Лого РКС новый\перзентации\Безымянный-1.png"/>
          <p:cNvPicPr/>
          <p:nvPr/>
        </p:nvPicPr>
        <p:blipFill>
          <a:blip r:embed="rId2"/>
          <a:stretch/>
        </p:blipFill>
        <p:spPr>
          <a:xfrm>
            <a:off x="0" y="-3240"/>
            <a:ext cx="10149840" cy="567144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2" descr="C:\Users\Оксана\Desktop\Лого РКС новый\перзентации\Безымянный-1.png"/>
          <p:cNvPicPr/>
          <p:nvPr/>
        </p:nvPicPr>
        <p:blipFill>
          <a:blip r:embed="rId3"/>
          <a:stretch/>
        </p:blipFill>
        <p:spPr>
          <a:xfrm>
            <a:off x="3052440" y="-3240"/>
            <a:ext cx="7097040" cy="56714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</a:t>
            </a:r>
            <a:r>
              <a:rPr b="0" lang="ru-RU" sz="4400" spc="-1" strike="noStrike">
                <a:latin typeface="Arial"/>
              </a:rPr>
              <a:t>текста заглавия </a:t>
            </a:r>
            <a:r>
              <a:rPr b="0" lang="ru-RU" sz="4400" spc="-1" strike="noStrike">
                <a:latin typeface="Arial"/>
              </a:rPr>
              <a:t>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C:\Users\Оксана\Desktop\Лого РКС новый\перзентации\Безымянный-1.png"/>
          <p:cNvPicPr/>
          <p:nvPr/>
        </p:nvPicPr>
        <p:blipFill>
          <a:blip r:embed="rId2"/>
          <a:stretch/>
        </p:blipFill>
        <p:spPr>
          <a:xfrm>
            <a:off x="0" y="-3240"/>
            <a:ext cx="10149840" cy="567144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2" descr="C:\Users\Оксана\Desktop\Лого РКС новый\перзентации\Безымянный-1.png"/>
          <p:cNvPicPr/>
          <p:nvPr/>
        </p:nvPicPr>
        <p:blipFill>
          <a:blip r:embed="rId3"/>
          <a:stretch/>
        </p:blipFill>
        <p:spPr>
          <a:xfrm>
            <a:off x="3052440" y="-3240"/>
            <a:ext cx="7097040" cy="567144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я </a:t>
            </a:r>
            <a:r>
              <a:rPr b="0" lang="ru-RU" sz="4400" spc="-1" strike="noStrike">
                <a:latin typeface="Arial"/>
              </a:rPr>
              <a:t>п</a:t>
            </a:r>
            <a:r>
              <a:rPr b="0" lang="ru-RU" sz="4400" spc="-1" strike="noStrike">
                <a:latin typeface="Arial"/>
              </a:rPr>
              <a:t>р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в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и 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е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с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а </a:t>
            </a:r>
            <a:r>
              <a:rPr b="0" lang="ru-RU" sz="4400" spc="-1" strike="noStrike">
                <a:latin typeface="Arial"/>
              </a:rPr>
              <a:t>з</a:t>
            </a:r>
            <a:r>
              <a:rPr b="0" lang="ru-RU" sz="4400" spc="-1" strike="noStrike">
                <a:latin typeface="Arial"/>
              </a:rPr>
              <a:t>аг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а</a:t>
            </a:r>
            <a:r>
              <a:rPr b="0" lang="ru-RU" sz="4400" spc="-1" strike="noStrike">
                <a:latin typeface="Arial"/>
              </a:rPr>
              <a:t>в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я </a:t>
            </a:r>
            <a:r>
              <a:rPr b="0" lang="ru-RU" sz="4400" spc="-1" strike="noStrike">
                <a:latin typeface="Arial"/>
              </a:rPr>
              <a:t>щ</a:t>
            </a:r>
            <a:r>
              <a:rPr b="0" lang="ru-RU" sz="4400" spc="-1" strike="noStrike">
                <a:latin typeface="Arial"/>
              </a:rPr>
              <a:t>ё</a:t>
            </a:r>
            <a:r>
              <a:rPr b="0" lang="ru-RU" sz="4400" spc="-1" strike="noStrike">
                <a:latin typeface="Arial"/>
              </a:rPr>
              <a:t>л</a:t>
            </a:r>
            <a:r>
              <a:rPr b="0" lang="ru-RU" sz="4400" spc="-1" strike="noStrike">
                <a:latin typeface="Arial"/>
              </a:rPr>
              <a:t>к</a:t>
            </a:r>
            <a:r>
              <a:rPr b="0" lang="ru-RU" sz="4400" spc="-1" strike="noStrike">
                <a:latin typeface="Arial"/>
              </a:rPr>
              <a:t>н</a:t>
            </a:r>
            <a:r>
              <a:rPr b="0" lang="ru-RU" sz="4400" spc="-1" strike="noStrike">
                <a:latin typeface="Arial"/>
              </a:rPr>
              <a:t>и</a:t>
            </a:r>
            <a:r>
              <a:rPr b="0" lang="ru-RU" sz="4400" spc="-1" strike="noStrike">
                <a:latin typeface="Arial"/>
              </a:rPr>
              <a:t>т</a:t>
            </a:r>
            <a:r>
              <a:rPr b="0" lang="ru-RU" sz="4400" spc="-1" strike="noStrike">
                <a:latin typeface="Arial"/>
              </a:rPr>
              <a:t>е </a:t>
            </a:r>
            <a:r>
              <a:rPr b="0" lang="ru-RU" sz="4400" spc="-1" strike="noStrike">
                <a:latin typeface="Arial"/>
              </a:rPr>
              <a:t>м</a:t>
            </a:r>
            <a:r>
              <a:rPr b="0" lang="ru-RU" sz="4400" spc="-1" strike="noStrike">
                <a:latin typeface="Arial"/>
              </a:rPr>
              <a:t>ы</a:t>
            </a:r>
            <a:r>
              <a:rPr b="0" lang="ru-RU" sz="4400" spc="-1" strike="noStrike">
                <a:latin typeface="Arial"/>
              </a:rPr>
              <a:t>ш</a:t>
            </a:r>
            <a:r>
              <a:rPr b="0" lang="ru-RU" sz="4400" spc="-1" strike="noStrike">
                <a:latin typeface="Arial"/>
              </a:rPr>
              <a:t>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microsoft.com/office/2007/relationships/hdphoto" Target="../media/hdphoto1.wdp"/><Relationship Id="rId4" Type="http://schemas.openxmlformats.org/officeDocument/2006/relationships/image" Target="../media/image36.png"/><Relationship Id="rId5" Type="http://schemas.microsoft.com/office/2007/relationships/hdphoto" Target="../media/hdphoto2.wdp"/><Relationship Id="rId6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Прямоугольник 120"/>
          <p:cNvSpPr/>
          <p:nvPr/>
        </p:nvSpPr>
        <p:spPr>
          <a:xfrm>
            <a:off x="360" y="1487880"/>
            <a:ext cx="10076760" cy="41792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2" name="Text Box 24"/>
          <p:cNvSpPr/>
          <p:nvPr/>
        </p:nvSpPr>
        <p:spPr>
          <a:xfrm>
            <a:off x="182880" y="1636560"/>
            <a:ext cx="8422560" cy="11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5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Отдел перспективных информационных технологий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23" name="Рисунок 2" descr=""/>
          <p:cNvPicPr/>
          <p:nvPr/>
        </p:nvPicPr>
        <p:blipFill>
          <a:blip r:embed="rId1"/>
          <a:stretch/>
        </p:blipFill>
        <p:spPr>
          <a:xfrm>
            <a:off x="7936920" y="5052240"/>
            <a:ext cx="1950120" cy="451440"/>
          </a:xfrm>
          <a:prstGeom prst="rect">
            <a:avLst/>
          </a:prstGeom>
          <a:ln w="0"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7142760" y="446400"/>
            <a:ext cx="2903400" cy="5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www.niitp.ru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+7 (499) 204-91-31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info-19@niitp.ru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360" y="1636560"/>
            <a:ext cx="1014372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Прямая соединительная линия 125"/>
          <p:cNvSpPr/>
          <p:nvPr/>
        </p:nvSpPr>
        <p:spPr>
          <a:xfrm>
            <a:off x="360" y="1636560"/>
            <a:ext cx="7326360" cy="36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0" bIns="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7" name="Прямая соединительная линия 126"/>
          <p:cNvSpPr/>
          <p:nvPr/>
        </p:nvSpPr>
        <p:spPr>
          <a:xfrm flipH="1">
            <a:off x="8058600" y="446040"/>
            <a:ext cx="2021040" cy="3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Прямоугольник 242"/>
          <p:cNvSpPr/>
          <p:nvPr/>
        </p:nvSpPr>
        <p:spPr>
          <a:xfrm>
            <a:off x="360" y="0"/>
            <a:ext cx="6774480" cy="5667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Прямоугольник 243"/>
          <p:cNvSpPr/>
          <p:nvPr/>
        </p:nvSpPr>
        <p:spPr>
          <a:xfrm rot="21589200">
            <a:off x="6599520" y="3240"/>
            <a:ext cx="3477240" cy="5667120"/>
          </a:xfrm>
          <a:prstGeom prst="rect">
            <a:avLst/>
          </a:prstGeom>
          <a:solidFill>
            <a:srgbClr val="99999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Прямоугольник 244"/>
          <p:cNvSpPr/>
          <p:nvPr/>
        </p:nvSpPr>
        <p:spPr>
          <a:xfrm>
            <a:off x="183240" y="113040"/>
            <a:ext cx="585828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интеллектуального управления КА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243" name="Прямоугольник 245"/>
          <p:cNvSpPr/>
          <p:nvPr/>
        </p:nvSpPr>
        <p:spPr>
          <a:xfrm>
            <a:off x="183240" y="1095120"/>
            <a:ext cx="457632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НИР УМКА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4" name="Прямоугольник 246"/>
          <p:cNvSpPr/>
          <p:nvPr/>
        </p:nvSpPr>
        <p:spPr>
          <a:xfrm>
            <a:off x="183240" y="1502640"/>
            <a:ext cx="6224760" cy="66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Автоматизированная система оценки, прогноза, поддержки принятия решений при управлении КА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245" name="Прямоугольник 247"/>
          <p:cNvSpPr/>
          <p:nvPr/>
        </p:nvSpPr>
        <p:spPr>
          <a:xfrm>
            <a:off x="183240" y="2045880"/>
            <a:ext cx="7506360" cy="17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Имитационное моделирование процессов КА (цифровой двойник)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Определение прогнозируемого состояния между СС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Анализ тенденций изменения показателей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Автоматическая генерация программ управления</a:t>
            </a: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</p:txBody>
      </p:sp>
      <p:sp>
        <p:nvSpPr>
          <p:cNvPr id="246" name="Прямоугольник 248"/>
          <p:cNvSpPr/>
          <p:nvPr/>
        </p:nvSpPr>
        <p:spPr>
          <a:xfrm>
            <a:off x="183240" y="3981960"/>
            <a:ext cx="7323480" cy="14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Повышение уровня автоматизации процессов управления КА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Оперативность принятия решений по управлению КА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Повышение эффективности эксплуатации  средств управления КА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247" name="Прямая соединительная линия 249"/>
          <p:cNvSpPr/>
          <p:nvPr/>
        </p:nvSpPr>
        <p:spPr>
          <a:xfrm>
            <a:off x="256680" y="1090800"/>
            <a:ext cx="575136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Прямая соединительная линия 250"/>
          <p:cNvSpPr/>
          <p:nvPr/>
        </p:nvSpPr>
        <p:spPr>
          <a:xfrm flipV="1">
            <a:off x="164520" y="1571400"/>
            <a:ext cx="360" cy="30060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9" name="Рисунок 251" descr=""/>
          <p:cNvPicPr/>
          <p:nvPr/>
        </p:nvPicPr>
        <p:blipFill>
          <a:blip r:embed="rId1"/>
          <a:stretch/>
        </p:blipFill>
        <p:spPr>
          <a:xfrm>
            <a:off x="11937960" y="3531960"/>
            <a:ext cx="2781720" cy="1312920"/>
          </a:xfrm>
          <a:prstGeom prst="rect">
            <a:avLst/>
          </a:prstGeom>
          <a:ln w="0">
            <a:noFill/>
          </a:ln>
        </p:spPr>
      </p:pic>
      <p:sp>
        <p:nvSpPr>
          <p:cNvPr id="250" name="Google Shape;9694;p 4"/>
          <p:cNvSpPr/>
          <p:nvPr/>
        </p:nvSpPr>
        <p:spPr>
          <a:xfrm>
            <a:off x="11791440" y="3422520"/>
            <a:ext cx="3041640" cy="225684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Picture 14" descr=""/>
          <p:cNvPicPr/>
          <p:nvPr/>
        </p:nvPicPr>
        <p:blipFill>
          <a:blip r:embed="rId2"/>
          <a:stretch/>
        </p:blipFill>
        <p:spPr>
          <a:xfrm>
            <a:off x="6963480" y="587520"/>
            <a:ext cx="2941920" cy="1344960"/>
          </a:xfrm>
          <a:prstGeom prst="rect">
            <a:avLst/>
          </a:prstGeom>
          <a:ln w="9525">
            <a:noFill/>
          </a:ln>
        </p:spPr>
      </p:pic>
      <p:pic>
        <p:nvPicPr>
          <p:cNvPr id="252" name="Picture 15" descr=""/>
          <p:cNvPicPr/>
          <p:nvPr/>
        </p:nvPicPr>
        <p:blipFill>
          <a:blip r:embed="rId3"/>
          <a:stretch/>
        </p:blipFill>
        <p:spPr>
          <a:xfrm>
            <a:off x="6959880" y="3861360"/>
            <a:ext cx="2931840" cy="1344960"/>
          </a:xfrm>
          <a:prstGeom prst="rect">
            <a:avLst/>
          </a:prstGeom>
          <a:ln w="0">
            <a:noFill/>
          </a:ln>
        </p:spPr>
      </p:pic>
      <p:pic>
        <p:nvPicPr>
          <p:cNvPr id="253" name="Picture 17" descr=""/>
          <p:cNvPicPr/>
          <p:nvPr/>
        </p:nvPicPr>
        <p:blipFill>
          <a:blip r:embed="rId4"/>
          <a:stretch/>
        </p:blipFill>
        <p:spPr>
          <a:xfrm>
            <a:off x="6963480" y="2194560"/>
            <a:ext cx="2932560" cy="134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Прямоугольник 256"/>
          <p:cNvSpPr/>
          <p:nvPr/>
        </p:nvSpPr>
        <p:spPr>
          <a:xfrm>
            <a:off x="360" y="360"/>
            <a:ext cx="6591600" cy="5668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55" name="Прямоугольник 257"/>
          <p:cNvSpPr/>
          <p:nvPr/>
        </p:nvSpPr>
        <p:spPr>
          <a:xfrm rot="21588600">
            <a:off x="6331680" y="3600"/>
            <a:ext cx="3781080" cy="5667480"/>
          </a:xfrm>
          <a:prstGeom prst="rect">
            <a:avLst/>
          </a:prstGeom>
          <a:solidFill>
            <a:srgbClr val="99999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Прямая соединительная линия 258"/>
          <p:cNvSpPr/>
          <p:nvPr/>
        </p:nvSpPr>
        <p:spPr>
          <a:xfrm>
            <a:off x="256320" y="594720"/>
            <a:ext cx="571464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Прямоугольник 259"/>
          <p:cNvSpPr/>
          <p:nvPr/>
        </p:nvSpPr>
        <p:spPr>
          <a:xfrm>
            <a:off x="182880" y="59400"/>
            <a:ext cx="6036480" cy="4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Иммитационное моделирование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258" name="Прямоугольник 260"/>
          <p:cNvSpPr/>
          <p:nvPr/>
        </p:nvSpPr>
        <p:spPr>
          <a:xfrm>
            <a:off x="366120" y="1190160"/>
            <a:ext cx="567612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Разработан ПК иммитационного моделирования для оценки: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59" name="Прямоугольник 261"/>
          <p:cNvSpPr/>
          <p:nvPr/>
        </p:nvSpPr>
        <p:spPr>
          <a:xfrm>
            <a:off x="366120" y="2232000"/>
            <a:ext cx="1646640" cy="5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Показателей надёжности КС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60" name="Прямоугольник 262"/>
          <p:cNvSpPr/>
          <p:nvPr/>
        </p:nvSpPr>
        <p:spPr>
          <a:xfrm>
            <a:off x="2747160" y="2232000"/>
            <a:ext cx="1646640" cy="5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Достаточности средств НКУ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61" name="Прямоугольник 263"/>
          <p:cNvSpPr/>
          <p:nvPr/>
        </p:nvSpPr>
        <p:spPr>
          <a:xfrm>
            <a:off x="5311080" y="2240280"/>
            <a:ext cx="91404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ТТХ КС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62" name="Прямая соединительная линия 264"/>
          <p:cNvSpPr/>
          <p:nvPr/>
        </p:nvSpPr>
        <p:spPr>
          <a:xfrm>
            <a:off x="1098360" y="8205480"/>
            <a:ext cx="360" cy="29772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Прямоугольник 265"/>
          <p:cNvSpPr/>
          <p:nvPr/>
        </p:nvSpPr>
        <p:spPr>
          <a:xfrm>
            <a:off x="366120" y="1190160"/>
            <a:ext cx="5676120" cy="742320"/>
          </a:xfrm>
          <a:prstGeom prst="rect">
            <a:avLst/>
          </a:prstGeom>
          <a:noFill/>
          <a:ln w="0">
            <a:solidFill>
              <a:srgbClr val="ffffff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Прямоугольник 266"/>
          <p:cNvSpPr/>
          <p:nvPr/>
        </p:nvSpPr>
        <p:spPr>
          <a:xfrm>
            <a:off x="366120" y="3422520"/>
            <a:ext cx="5676120" cy="12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14000"/>
              </a:lnSpc>
              <a:spcBef>
                <a:spcPts val="320"/>
              </a:spcBef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Thin"/>
                <a:ea typeface="WenQuanYi Micro Hei"/>
              </a:rPr>
              <a:t>На основе предложенных алгоритмов и моделей возможно получать необходимые количественные характеристики КС. </a:t>
            </a:r>
            <a:endParaRPr b="0" lang="ru-RU" sz="16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320"/>
              </a:spcBef>
              <a:buNone/>
            </a:pPr>
            <a:endParaRPr b="0" lang="ru-RU" sz="1600" spc="-1" strike="noStrike">
              <a:latin typeface="Arial"/>
            </a:endParaRPr>
          </a:p>
        </p:txBody>
      </p:sp>
      <p:pic>
        <p:nvPicPr>
          <p:cNvPr id="265" name="Рисунок 4" descr="C:\Users\user\Desktop\screenShots\Оценка ТТХ_013.png"/>
          <p:cNvPicPr/>
          <p:nvPr/>
        </p:nvPicPr>
        <p:blipFill>
          <a:blip r:embed="rId1"/>
          <a:stretch/>
        </p:blipFill>
        <p:spPr>
          <a:xfrm>
            <a:off x="6906240" y="148680"/>
            <a:ext cx="2982240" cy="1463040"/>
          </a:xfrm>
          <a:prstGeom prst="rect">
            <a:avLst/>
          </a:prstGeom>
          <a:ln w="0">
            <a:noFill/>
          </a:ln>
        </p:spPr>
      </p:pic>
      <p:pic>
        <p:nvPicPr>
          <p:cNvPr id="266" name="Рисунок 5" descr="C:\Users\user\Desktop\Луч\screenshots\4.png"/>
          <p:cNvPicPr/>
          <p:nvPr/>
        </p:nvPicPr>
        <p:blipFill>
          <a:blip r:embed="rId2"/>
          <a:stretch/>
        </p:blipFill>
        <p:spPr>
          <a:xfrm>
            <a:off x="6907320" y="2083320"/>
            <a:ext cx="2981160" cy="140328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16" descr="Y:\Обмен\КП_ИАО\скриншоты\достаточность\в презентацию.png"/>
          <p:cNvPicPr/>
          <p:nvPr/>
        </p:nvPicPr>
        <p:blipFill>
          <a:blip r:embed="rId3"/>
          <a:stretch/>
        </p:blipFill>
        <p:spPr>
          <a:xfrm>
            <a:off x="6975360" y="3868920"/>
            <a:ext cx="2913120" cy="1394280"/>
          </a:xfrm>
          <a:prstGeom prst="rect">
            <a:avLst/>
          </a:prstGeom>
          <a:ln w="0">
            <a:noFill/>
          </a:ln>
        </p:spPr>
      </p:pic>
      <p:sp>
        <p:nvSpPr>
          <p:cNvPr id="268" name="Прямоугольник 270"/>
          <p:cNvSpPr/>
          <p:nvPr/>
        </p:nvSpPr>
        <p:spPr>
          <a:xfrm>
            <a:off x="6593400" y="1636920"/>
            <a:ext cx="347796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СЧ НИР «Авангард–Конвергенция–НИИ ТП  З»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69" name="Прямоугольник 271"/>
          <p:cNvSpPr/>
          <p:nvPr/>
        </p:nvSpPr>
        <p:spPr>
          <a:xfrm>
            <a:off x="6776280" y="3517920"/>
            <a:ext cx="32950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Оценка ТТХ МКСР «Луч-5М»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70" name="Прямоугольник 272"/>
          <p:cNvSpPr/>
          <p:nvPr/>
        </p:nvSpPr>
        <p:spPr>
          <a:xfrm>
            <a:off x="6776280" y="5294520"/>
            <a:ext cx="330156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JP Thin"/>
                <a:ea typeface="DejaVu Sans"/>
              </a:rPr>
              <a:t>Оценка достаточности средств НАКУ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Прямоугольник 273"/>
          <p:cNvSpPr/>
          <p:nvPr/>
        </p:nvSpPr>
        <p:spPr>
          <a:xfrm>
            <a:off x="183600" y="743760"/>
            <a:ext cx="9704520" cy="4462200"/>
          </a:xfrm>
          <a:prstGeom prst="rect">
            <a:avLst/>
          </a:prstGeom>
          <a:solidFill>
            <a:srgbClr val="999999">
              <a:alpha val="32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Прямоугольник 274"/>
          <p:cNvSpPr/>
          <p:nvPr/>
        </p:nvSpPr>
        <p:spPr>
          <a:xfrm>
            <a:off x="2563920" y="0"/>
            <a:ext cx="4759920" cy="592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Комплексные решения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73" name="Прямоугольник 275"/>
          <p:cNvSpPr/>
          <p:nvPr/>
        </p:nvSpPr>
        <p:spPr>
          <a:xfrm>
            <a:off x="5058360" y="1541520"/>
            <a:ext cx="2045520" cy="277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74" name="Прямоугольник 276"/>
          <p:cNvSpPr/>
          <p:nvPr/>
        </p:nvSpPr>
        <p:spPr>
          <a:xfrm>
            <a:off x="5133600" y="1190160"/>
            <a:ext cx="2192760" cy="2974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Реализация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75" name="Прямоугольник 277"/>
          <p:cNvSpPr/>
          <p:nvPr/>
        </p:nvSpPr>
        <p:spPr>
          <a:xfrm>
            <a:off x="7439400" y="1541520"/>
            <a:ext cx="2045520" cy="277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76" name="Прямоугольник 278"/>
          <p:cNvSpPr/>
          <p:nvPr/>
        </p:nvSpPr>
        <p:spPr>
          <a:xfrm>
            <a:off x="7511760" y="1190160"/>
            <a:ext cx="2193120" cy="2974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Внедрение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77" name="Прямоугольник 279"/>
          <p:cNvSpPr/>
          <p:nvPr/>
        </p:nvSpPr>
        <p:spPr>
          <a:xfrm>
            <a:off x="292680" y="1339200"/>
            <a:ext cx="2192760" cy="2974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78" name="Прямоугольник 280"/>
          <p:cNvSpPr/>
          <p:nvPr/>
        </p:nvSpPr>
        <p:spPr>
          <a:xfrm>
            <a:off x="366120" y="1190160"/>
            <a:ext cx="2192760" cy="2974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79" name="Прямоугольник 281"/>
          <p:cNvSpPr/>
          <p:nvPr/>
        </p:nvSpPr>
        <p:spPr>
          <a:xfrm>
            <a:off x="2677320" y="1547280"/>
            <a:ext cx="2045520" cy="277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Анализ 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JP Light"/>
                <a:ea typeface="DejaVu Sans"/>
              </a:rPr>
              <a:t>требований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80" name="Прямоугольник 282"/>
          <p:cNvSpPr/>
          <p:nvPr/>
        </p:nvSpPr>
        <p:spPr>
          <a:xfrm>
            <a:off x="2744280" y="1190160"/>
            <a:ext cx="2192760" cy="2974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Проектирование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Прямоугольник 283"/>
          <p:cNvSpPr/>
          <p:nvPr/>
        </p:nvSpPr>
        <p:spPr>
          <a:xfrm>
            <a:off x="182880" y="743760"/>
            <a:ext cx="9704520" cy="4462200"/>
          </a:xfrm>
          <a:prstGeom prst="rect">
            <a:avLst/>
          </a:prstGeom>
          <a:solidFill>
            <a:srgbClr val="999999">
              <a:alpha val="32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Прямоугольник 284"/>
          <p:cNvSpPr/>
          <p:nvPr/>
        </p:nvSpPr>
        <p:spPr>
          <a:xfrm>
            <a:off x="2746800" y="0"/>
            <a:ext cx="4577040" cy="592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Анализ требований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83" name="Прямоугольник 285"/>
          <p:cNvSpPr/>
          <p:nvPr/>
        </p:nvSpPr>
        <p:spPr>
          <a:xfrm>
            <a:off x="1098720" y="2678400"/>
            <a:ext cx="27442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Прямоугольник 286"/>
          <p:cNvSpPr/>
          <p:nvPr/>
        </p:nvSpPr>
        <p:spPr>
          <a:xfrm>
            <a:off x="549000" y="1339200"/>
            <a:ext cx="4393800" cy="742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Прямоугольник 287"/>
          <p:cNvSpPr/>
          <p:nvPr/>
        </p:nvSpPr>
        <p:spPr>
          <a:xfrm>
            <a:off x="732240" y="1190160"/>
            <a:ext cx="4393800" cy="742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Исследование предметной области работы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86" name="Прямоугольник 288"/>
          <p:cNvSpPr/>
          <p:nvPr/>
        </p:nvSpPr>
        <p:spPr>
          <a:xfrm>
            <a:off x="549000" y="2529720"/>
            <a:ext cx="4393800" cy="742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Прямоугольник 289"/>
          <p:cNvSpPr/>
          <p:nvPr/>
        </p:nvSpPr>
        <p:spPr>
          <a:xfrm>
            <a:off x="732240" y="2380680"/>
            <a:ext cx="4393800" cy="742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Формирования количественных и качественных требований к системе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88" name="Прямоугольник 290"/>
          <p:cNvSpPr/>
          <p:nvPr/>
        </p:nvSpPr>
        <p:spPr>
          <a:xfrm>
            <a:off x="549000" y="3720240"/>
            <a:ext cx="4393800" cy="742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Прямоугольник 291"/>
          <p:cNvSpPr/>
          <p:nvPr/>
        </p:nvSpPr>
        <p:spPr>
          <a:xfrm>
            <a:off x="732240" y="3571200"/>
            <a:ext cx="4393800" cy="742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Проект технического задания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90" name="Рисунок 292" descr=""/>
          <p:cNvPicPr/>
          <p:nvPr/>
        </p:nvPicPr>
        <p:blipFill>
          <a:blip r:embed="rId1"/>
          <a:stretch/>
        </p:blipFill>
        <p:spPr>
          <a:xfrm>
            <a:off x="6227280" y="1339200"/>
            <a:ext cx="3034080" cy="301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Прямоугольник 293"/>
          <p:cNvSpPr/>
          <p:nvPr/>
        </p:nvSpPr>
        <p:spPr>
          <a:xfrm>
            <a:off x="182880" y="743760"/>
            <a:ext cx="9704520" cy="4462200"/>
          </a:xfrm>
          <a:prstGeom prst="rect">
            <a:avLst/>
          </a:prstGeom>
          <a:solidFill>
            <a:srgbClr val="999999">
              <a:alpha val="32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Прямоугольник 294"/>
          <p:cNvSpPr/>
          <p:nvPr/>
        </p:nvSpPr>
        <p:spPr>
          <a:xfrm>
            <a:off x="2746800" y="0"/>
            <a:ext cx="4577040" cy="592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Проектирование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93" name="Прямоугольник 295"/>
          <p:cNvSpPr/>
          <p:nvPr/>
        </p:nvSpPr>
        <p:spPr>
          <a:xfrm>
            <a:off x="1098720" y="2678400"/>
            <a:ext cx="27442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Овал 296"/>
          <p:cNvSpPr/>
          <p:nvPr/>
        </p:nvSpPr>
        <p:spPr>
          <a:xfrm>
            <a:off x="329040" y="1239840"/>
            <a:ext cx="2684160" cy="218088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Овал 297"/>
          <p:cNvSpPr/>
          <p:nvPr/>
        </p:nvSpPr>
        <p:spPr>
          <a:xfrm>
            <a:off x="573480" y="1041480"/>
            <a:ext cx="2684160" cy="218088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Выбор оптимальных программных решений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96" name="Овал 298"/>
          <p:cNvSpPr/>
          <p:nvPr/>
        </p:nvSpPr>
        <p:spPr>
          <a:xfrm>
            <a:off x="2380680" y="2874960"/>
            <a:ext cx="2686680" cy="218268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Овал 299"/>
          <p:cNvSpPr/>
          <p:nvPr/>
        </p:nvSpPr>
        <p:spPr>
          <a:xfrm>
            <a:off x="2622600" y="2678400"/>
            <a:ext cx="2686680" cy="218268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Разработка гибкой архитектуры системы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298" name="Овал 300"/>
          <p:cNvSpPr/>
          <p:nvPr/>
        </p:nvSpPr>
        <p:spPr>
          <a:xfrm>
            <a:off x="4798440" y="1239840"/>
            <a:ext cx="2684160" cy="218088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Овал 301"/>
          <p:cNvSpPr/>
          <p:nvPr/>
        </p:nvSpPr>
        <p:spPr>
          <a:xfrm>
            <a:off x="5042520" y="1041480"/>
            <a:ext cx="2684160" cy="218088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Анализ рынка аппаратной части и выбор комплектующих</a:t>
            </a: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600" spc="-1" strike="noStrike">
              <a:latin typeface="Arial"/>
            </a:endParaRPr>
          </a:p>
        </p:txBody>
      </p:sp>
      <p:sp>
        <p:nvSpPr>
          <p:cNvPr id="300" name="Овал 302"/>
          <p:cNvSpPr/>
          <p:nvPr/>
        </p:nvSpPr>
        <p:spPr>
          <a:xfrm>
            <a:off x="6776280" y="2876760"/>
            <a:ext cx="2684160" cy="218088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Овал 303"/>
          <p:cNvSpPr/>
          <p:nvPr/>
        </p:nvSpPr>
        <p:spPr>
          <a:xfrm>
            <a:off x="7020720" y="2678400"/>
            <a:ext cx="2684160" cy="218088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Технический проект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Прямоугольник 305"/>
          <p:cNvSpPr/>
          <p:nvPr/>
        </p:nvSpPr>
        <p:spPr>
          <a:xfrm>
            <a:off x="182880" y="743760"/>
            <a:ext cx="9704520" cy="4462200"/>
          </a:xfrm>
          <a:prstGeom prst="rect">
            <a:avLst/>
          </a:prstGeom>
          <a:solidFill>
            <a:srgbClr val="999999">
              <a:alpha val="32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Прямоугольник 306"/>
          <p:cNvSpPr/>
          <p:nvPr/>
        </p:nvSpPr>
        <p:spPr>
          <a:xfrm>
            <a:off x="2930040" y="0"/>
            <a:ext cx="4026600" cy="592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Реализация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04" name="Прямоугольник 307"/>
          <p:cNvSpPr/>
          <p:nvPr/>
        </p:nvSpPr>
        <p:spPr>
          <a:xfrm>
            <a:off x="1098720" y="2678400"/>
            <a:ext cx="27442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Рисунок 308" descr=""/>
          <p:cNvPicPr/>
          <p:nvPr/>
        </p:nvPicPr>
        <p:blipFill>
          <a:blip r:embed="rId1"/>
          <a:stretch/>
        </p:blipFill>
        <p:spPr>
          <a:xfrm>
            <a:off x="7012800" y="1636920"/>
            <a:ext cx="2065680" cy="891000"/>
          </a:xfrm>
          <a:prstGeom prst="rect">
            <a:avLst/>
          </a:prstGeom>
          <a:ln w="0">
            <a:noFill/>
          </a:ln>
        </p:spPr>
      </p:pic>
      <p:pic>
        <p:nvPicPr>
          <p:cNvPr id="306" name="Рисунок 309" descr=""/>
          <p:cNvPicPr/>
          <p:nvPr/>
        </p:nvPicPr>
        <p:blipFill>
          <a:blip r:embed="rId2"/>
          <a:stretch/>
        </p:blipFill>
        <p:spPr>
          <a:xfrm>
            <a:off x="4212360" y="1636920"/>
            <a:ext cx="1658160" cy="838080"/>
          </a:xfrm>
          <a:prstGeom prst="rect">
            <a:avLst/>
          </a:prstGeom>
          <a:ln w="0">
            <a:noFill/>
          </a:ln>
        </p:spPr>
      </p:pic>
      <p:pic>
        <p:nvPicPr>
          <p:cNvPr id="307" name="Рисунок 310" descr=""/>
          <p:cNvPicPr/>
          <p:nvPr/>
        </p:nvPicPr>
        <p:blipFill>
          <a:blip r:embed="rId3"/>
          <a:stretch/>
        </p:blipFill>
        <p:spPr>
          <a:xfrm>
            <a:off x="1139040" y="1636920"/>
            <a:ext cx="1676880" cy="1039680"/>
          </a:xfrm>
          <a:prstGeom prst="rect">
            <a:avLst/>
          </a:prstGeom>
          <a:ln w="0">
            <a:noFill/>
          </a:ln>
        </p:spPr>
      </p:pic>
      <p:sp>
        <p:nvSpPr>
          <p:cNvPr id="308" name="Прямоугольник 311"/>
          <p:cNvSpPr/>
          <p:nvPr/>
        </p:nvSpPr>
        <p:spPr>
          <a:xfrm>
            <a:off x="549000" y="2976120"/>
            <a:ext cx="2562120" cy="1197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Прямоугольник 312"/>
          <p:cNvSpPr/>
          <p:nvPr/>
        </p:nvSpPr>
        <p:spPr>
          <a:xfrm>
            <a:off x="732240" y="2818080"/>
            <a:ext cx="2562120" cy="1197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Разработка, автономная, комплексная отладка программных решений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310" name="Прямоугольник 313"/>
          <p:cNvSpPr/>
          <p:nvPr/>
        </p:nvSpPr>
        <p:spPr>
          <a:xfrm>
            <a:off x="3589560" y="2967120"/>
            <a:ext cx="2562120" cy="1197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Прямоугольник 314"/>
          <p:cNvSpPr/>
          <p:nvPr/>
        </p:nvSpPr>
        <p:spPr>
          <a:xfrm>
            <a:off x="3772800" y="2827440"/>
            <a:ext cx="2562120" cy="1197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Сборка изделия и проведение предварительных испытаний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312" name="Прямоугольник 315"/>
          <p:cNvSpPr/>
          <p:nvPr/>
        </p:nvSpPr>
        <p:spPr>
          <a:xfrm>
            <a:off x="6593400" y="2976120"/>
            <a:ext cx="2562120" cy="1197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Прямоугольник 316"/>
          <p:cNvSpPr/>
          <p:nvPr/>
        </p:nvSpPr>
        <p:spPr>
          <a:xfrm>
            <a:off x="6776280" y="2827440"/>
            <a:ext cx="2562120" cy="1197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Демонстрация заказчику  и доработка при необходимости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Прямоугольник 317"/>
          <p:cNvSpPr/>
          <p:nvPr/>
        </p:nvSpPr>
        <p:spPr>
          <a:xfrm>
            <a:off x="182880" y="743760"/>
            <a:ext cx="9704520" cy="4462200"/>
          </a:xfrm>
          <a:prstGeom prst="rect">
            <a:avLst/>
          </a:prstGeom>
          <a:solidFill>
            <a:srgbClr val="999999">
              <a:alpha val="31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Прямоугольник 318"/>
          <p:cNvSpPr/>
          <p:nvPr/>
        </p:nvSpPr>
        <p:spPr>
          <a:xfrm>
            <a:off x="2930040" y="0"/>
            <a:ext cx="4026600" cy="592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Внедрение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16" name="Прямоугольник 319"/>
          <p:cNvSpPr/>
          <p:nvPr/>
        </p:nvSpPr>
        <p:spPr>
          <a:xfrm>
            <a:off x="1098720" y="1934280"/>
            <a:ext cx="27442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Полилиния 320"/>
          <p:cNvSpPr/>
          <p:nvPr/>
        </p:nvSpPr>
        <p:spPr>
          <a:xfrm>
            <a:off x="366120" y="1190160"/>
            <a:ext cx="2637720" cy="19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Прямоугольник 321"/>
          <p:cNvSpPr/>
          <p:nvPr/>
        </p:nvSpPr>
        <p:spPr>
          <a:xfrm>
            <a:off x="366120" y="1190160"/>
            <a:ext cx="878040" cy="1932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Полилиния 322"/>
          <p:cNvSpPr/>
          <p:nvPr/>
        </p:nvSpPr>
        <p:spPr>
          <a:xfrm>
            <a:off x="2477880" y="1190160"/>
            <a:ext cx="2637720" cy="19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Полилиния 323"/>
          <p:cNvSpPr/>
          <p:nvPr/>
        </p:nvSpPr>
        <p:spPr>
          <a:xfrm>
            <a:off x="549000" y="1041480"/>
            <a:ext cx="2637720" cy="19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1f1f1f"/>
                </a:solidFill>
                <a:latin typeface="Noto Sans CJK JP Light"/>
                <a:ea typeface="DejaVu Sans"/>
              </a:rPr>
              <a:t>Сборка,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321" name="Прямоугольник 324"/>
          <p:cNvSpPr/>
          <p:nvPr/>
        </p:nvSpPr>
        <p:spPr>
          <a:xfrm>
            <a:off x="549000" y="1041480"/>
            <a:ext cx="878040" cy="19328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Полилиния 325"/>
          <p:cNvSpPr/>
          <p:nvPr/>
        </p:nvSpPr>
        <p:spPr>
          <a:xfrm>
            <a:off x="4589280" y="1190160"/>
            <a:ext cx="2637720" cy="19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Полилиния 326"/>
          <p:cNvSpPr/>
          <p:nvPr/>
        </p:nvSpPr>
        <p:spPr>
          <a:xfrm>
            <a:off x="2661120" y="1041480"/>
            <a:ext cx="2637720" cy="19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Полилиния 327"/>
          <p:cNvSpPr/>
          <p:nvPr/>
        </p:nvSpPr>
        <p:spPr>
          <a:xfrm>
            <a:off x="6701040" y="1190160"/>
            <a:ext cx="2637720" cy="19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Полилиния 328"/>
          <p:cNvSpPr/>
          <p:nvPr/>
        </p:nvSpPr>
        <p:spPr>
          <a:xfrm>
            <a:off x="4772520" y="1041480"/>
            <a:ext cx="2637720" cy="19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Полилиния 329"/>
          <p:cNvSpPr/>
          <p:nvPr/>
        </p:nvSpPr>
        <p:spPr>
          <a:xfrm>
            <a:off x="6884280" y="1041480"/>
            <a:ext cx="2637720" cy="19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977" y="0"/>
                </a:lnTo>
                <a:lnTo>
                  <a:pt x="21600" y="10800"/>
                </a:lnTo>
                <a:lnTo>
                  <a:pt x="15977" y="21600"/>
                </a:lnTo>
                <a:lnTo>
                  <a:pt x="0" y="21600"/>
                </a:lnTo>
                <a:lnTo>
                  <a:pt x="5623" y="108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Прямоугольник 330"/>
          <p:cNvSpPr/>
          <p:nvPr/>
        </p:nvSpPr>
        <p:spPr>
          <a:xfrm>
            <a:off x="549000" y="1041480"/>
            <a:ext cx="1926360" cy="176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Сборка, монтажные и пуско-наладочные работы на объекте эксплуатации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328" name="Прямоугольник 331"/>
          <p:cNvSpPr/>
          <p:nvPr/>
        </p:nvSpPr>
        <p:spPr>
          <a:xfrm>
            <a:off x="3296520" y="1393920"/>
            <a:ext cx="1818720" cy="12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Проведение сертификационных испытаний системы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329" name="Прямоугольник 332"/>
          <p:cNvSpPr/>
          <p:nvPr/>
        </p:nvSpPr>
        <p:spPr>
          <a:xfrm>
            <a:off x="5567760" y="1636560"/>
            <a:ext cx="1463400" cy="5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Сдача Заказчику 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330" name="Прямоугольник 333"/>
          <p:cNvSpPr/>
          <p:nvPr/>
        </p:nvSpPr>
        <p:spPr>
          <a:xfrm>
            <a:off x="7619040" y="1487160"/>
            <a:ext cx="1463400" cy="104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Обучение и техническая поддержка системы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331" name="Рисунок 334" descr=""/>
          <p:cNvPicPr/>
          <p:nvPr/>
        </p:nvPicPr>
        <p:blipFill>
          <a:blip r:embed="rId1"/>
          <a:stretch/>
        </p:blipFill>
        <p:spPr>
          <a:xfrm>
            <a:off x="3313440" y="2786400"/>
            <a:ext cx="3461040" cy="281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Прямоугольник 127"/>
          <p:cNvSpPr/>
          <p:nvPr/>
        </p:nvSpPr>
        <p:spPr>
          <a:xfrm>
            <a:off x="4087440" y="297360"/>
            <a:ext cx="5555160" cy="5019120"/>
          </a:xfrm>
          <a:prstGeom prst="rect">
            <a:avLst/>
          </a:prstGeom>
          <a:solidFill>
            <a:srgbClr val="999999">
              <a:alpha val="51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Прямоугольник 128"/>
          <p:cNvSpPr/>
          <p:nvPr/>
        </p:nvSpPr>
        <p:spPr>
          <a:xfrm>
            <a:off x="732240" y="1626840"/>
            <a:ext cx="2927520" cy="4039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Прямоугольник 129"/>
          <p:cNvSpPr/>
          <p:nvPr/>
        </p:nvSpPr>
        <p:spPr>
          <a:xfrm>
            <a:off x="622440" y="595080"/>
            <a:ext cx="2927520" cy="92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Основные направления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1" name="Прямоугольник 130"/>
          <p:cNvSpPr/>
          <p:nvPr/>
        </p:nvSpPr>
        <p:spPr>
          <a:xfrm>
            <a:off x="4246200" y="297360"/>
            <a:ext cx="23781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Комплексные решения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32" name="Прямоугольник 131"/>
          <p:cNvSpPr/>
          <p:nvPr/>
        </p:nvSpPr>
        <p:spPr>
          <a:xfrm>
            <a:off x="4246200" y="1813320"/>
            <a:ext cx="23781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Специальные решения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33" name="Прямоугольник 132"/>
          <p:cNvSpPr/>
          <p:nvPr/>
        </p:nvSpPr>
        <p:spPr>
          <a:xfrm>
            <a:off x="4230360" y="3450240"/>
            <a:ext cx="317412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Интеллектуальные системы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34" name="Прямая соединительная линия 133"/>
          <p:cNvSpPr/>
          <p:nvPr/>
        </p:nvSpPr>
        <p:spPr>
          <a:xfrm>
            <a:off x="4361040" y="626400"/>
            <a:ext cx="2161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Прямая соединительная линия 135"/>
          <p:cNvSpPr/>
          <p:nvPr/>
        </p:nvSpPr>
        <p:spPr>
          <a:xfrm>
            <a:off x="4349160" y="2140200"/>
            <a:ext cx="2249640" cy="2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Прямая соединительная линия 136"/>
          <p:cNvSpPr/>
          <p:nvPr/>
        </p:nvSpPr>
        <p:spPr>
          <a:xfrm>
            <a:off x="4324680" y="3832200"/>
            <a:ext cx="216144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Text Box 1"/>
          <p:cNvSpPr/>
          <p:nvPr/>
        </p:nvSpPr>
        <p:spPr>
          <a:xfrm>
            <a:off x="4399920" y="648360"/>
            <a:ext cx="486720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Разработка программно-аппаратных инфраструктурных комплексов под ключ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Разработка распределенных систем хранения, обработки и представления информации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38" name="Text Box 2"/>
          <p:cNvSpPr/>
          <p:nvPr/>
        </p:nvSpPr>
        <p:spPr>
          <a:xfrm>
            <a:off x="4397760" y="2185200"/>
            <a:ext cx="505224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1f1f1f"/>
                </a:solidFill>
                <a:latin typeface="Noto Sans CJK HK Thin"/>
                <a:ea typeface="DejaVu Sans"/>
              </a:rPr>
              <a:t>Разработка специальных программных комплексов</a:t>
            </a:r>
            <a:r>
              <a:rPr b="0" lang="en-US" sz="1300" spc="-1" strike="noStrike">
                <a:solidFill>
                  <a:srgbClr val="1f1f1f"/>
                </a:solidFill>
                <a:latin typeface="Noto Sans CJK HK Thin"/>
                <a:ea typeface="DejaVu Sans"/>
              </a:rPr>
              <a:t> </a:t>
            </a:r>
            <a:r>
              <a:rPr b="0" lang="ru-RU" sz="1300" spc="-1" strike="noStrike">
                <a:solidFill>
                  <a:srgbClr val="1f1f1f"/>
                </a:solidFill>
                <a:latin typeface="Noto Sans CJK HK Thin"/>
                <a:ea typeface="DejaVu Sans"/>
              </a:rPr>
              <a:t>различного назначения с применением современных технологий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1f1f1f"/>
                </a:solidFill>
                <a:latin typeface="Noto Sans CJK HK Thin"/>
                <a:ea typeface="DejaVu Sans"/>
              </a:rPr>
              <a:t>Модернизация и автоматизация существующих решений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39" name="Text Box 3"/>
          <p:cNvSpPr/>
          <p:nvPr/>
        </p:nvSpPr>
        <p:spPr>
          <a:xfrm>
            <a:off x="4307400" y="3896640"/>
            <a:ext cx="5143320" cy="12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Разработка экспертных систем и систем поддержки принятия решений</a:t>
            </a:r>
            <a:endParaRPr b="0" lang="ru-RU" sz="13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70c0"/>
              </a:buClr>
              <a:buFont typeface="Arial"/>
              <a:buChar char="•"/>
            </a:pPr>
            <a:r>
              <a:rPr b="0" lang="ru-RU" sz="13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Разработка систем прогнозирования и анализа на основе имитационного моделирования, цифровых двойников и машинного обучения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Прямоугольник 140"/>
          <p:cNvSpPr/>
          <p:nvPr/>
        </p:nvSpPr>
        <p:spPr>
          <a:xfrm>
            <a:off x="900000" y="908640"/>
            <a:ext cx="8279640" cy="3051000"/>
          </a:xfrm>
          <a:prstGeom prst="rect">
            <a:avLst/>
          </a:prstGeom>
          <a:solidFill>
            <a:srgbClr val="808080">
              <a:alpha val="43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Прямоугольник 141"/>
          <p:cNvSpPr/>
          <p:nvPr/>
        </p:nvSpPr>
        <p:spPr>
          <a:xfrm>
            <a:off x="3563640" y="-7560"/>
            <a:ext cx="2916000" cy="727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Преимущества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Text Box 4"/>
          <p:cNvSpPr/>
          <p:nvPr/>
        </p:nvSpPr>
        <p:spPr>
          <a:xfrm>
            <a:off x="2238120" y="1080000"/>
            <a:ext cx="6041520" cy="24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1f1f1f"/>
                </a:solidFill>
                <a:latin typeface="Noto Sans CJK HK Light"/>
                <a:ea typeface="DejaVu Sans"/>
              </a:rPr>
              <a:t>Проведение всех видов испытаний по РК-98, РК-11 и ГОСТ РВ 15.203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1f1f1f"/>
                </a:solidFill>
                <a:latin typeface="Noto Sans CJK HK Light"/>
                <a:ea typeface="DejaVu Sans"/>
              </a:rPr>
              <a:t>Сертификация решений в ФСТЭК и МО РФ</a:t>
            </a: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1f1f1f"/>
                </a:solidFill>
                <a:latin typeface="Noto Sans CJK HK Light"/>
                <a:ea typeface="DejaVu Sans"/>
              </a:rPr>
              <a:t>Сервисное и гарантийное обслуживание</a:t>
            </a: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ru-RU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1f1f1f"/>
                </a:solidFill>
                <a:latin typeface="Noto Sans CJK HK Light"/>
                <a:ea typeface="DejaVu Sans"/>
              </a:rPr>
              <a:t>Техническая поддержка и обучение персонала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43" name="Прямая соединительная линия 151"/>
          <p:cNvSpPr/>
          <p:nvPr/>
        </p:nvSpPr>
        <p:spPr>
          <a:xfrm>
            <a:off x="2340000" y="1440000"/>
            <a:ext cx="54583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Прямая соединительная линия 152"/>
          <p:cNvSpPr/>
          <p:nvPr/>
        </p:nvSpPr>
        <p:spPr>
          <a:xfrm>
            <a:off x="2340000" y="2880000"/>
            <a:ext cx="54583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Прямая соединительная линия 153"/>
          <p:cNvSpPr/>
          <p:nvPr/>
        </p:nvSpPr>
        <p:spPr>
          <a:xfrm>
            <a:off x="2340000" y="2160000"/>
            <a:ext cx="54583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Прямая соединительная линия 7"/>
          <p:cNvSpPr/>
          <p:nvPr/>
        </p:nvSpPr>
        <p:spPr>
          <a:xfrm>
            <a:off x="2340000" y="3599640"/>
            <a:ext cx="54583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Picture 1" descr="Эмблема Вооружённых сил Российской Федерации — Википедия"/>
          <p:cNvPicPr/>
          <p:nvPr/>
        </p:nvPicPr>
        <p:blipFill>
          <a:blip r:embed="rId1"/>
          <a:stretch/>
        </p:blipFill>
        <p:spPr>
          <a:xfrm>
            <a:off x="4084200" y="4786560"/>
            <a:ext cx="1117080" cy="61308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2" descr="РКЦ &amp;quot;Прогресс&amp;quot; завершил закупку металла для станков, на которых изготовят  &amp;quot;Союз-5&amp;quot; - ВПК.name"/>
          <p:cNvPicPr/>
          <p:nvPr/>
        </p:nvPicPr>
        <p:blipFill>
          <a:blip r:embed="rId2"/>
          <a:srcRect l="12786" t="5433" r="13725" b="1797"/>
          <a:stretch/>
        </p:blipFill>
        <p:spPr>
          <a:xfrm>
            <a:off x="6768000" y="4817520"/>
            <a:ext cx="719280" cy="582120"/>
          </a:xfrm>
          <a:prstGeom prst="rect">
            <a:avLst/>
          </a:prstGeom>
          <a:ln w="0">
            <a:noFill/>
          </a:ln>
          <a:effectLst>
            <a:softEdge rad="12600"/>
          </a:effectLst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8399520" y="4680000"/>
            <a:ext cx="997200" cy="73836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4"/>
          <a:stretch/>
        </p:blipFill>
        <p:spPr>
          <a:xfrm>
            <a:off x="7635600" y="4854600"/>
            <a:ext cx="681480" cy="54504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5"/>
          <a:stretch/>
        </p:blipFill>
        <p:spPr>
          <a:xfrm>
            <a:off x="5201640" y="4825800"/>
            <a:ext cx="1495440" cy="573840"/>
          </a:xfrm>
          <a:prstGeom prst="rect">
            <a:avLst/>
          </a:prstGeom>
          <a:ln w="0">
            <a:noFill/>
          </a:ln>
        </p:spPr>
      </p:pic>
      <p:sp>
        <p:nvSpPr>
          <p:cNvPr id="152" name="Прямоугольник 4"/>
          <p:cNvSpPr/>
          <p:nvPr/>
        </p:nvSpPr>
        <p:spPr>
          <a:xfrm>
            <a:off x="863640" y="4680000"/>
            <a:ext cx="2916000" cy="990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Заказчики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Прямоугольник 5"/>
          <p:cNvSpPr/>
          <p:nvPr/>
        </p:nvSpPr>
        <p:spPr>
          <a:xfrm>
            <a:off x="900000" y="908640"/>
            <a:ext cx="8279640" cy="4131000"/>
          </a:xfrm>
          <a:prstGeom prst="rect">
            <a:avLst/>
          </a:prstGeom>
          <a:solidFill>
            <a:srgbClr val="808080">
              <a:alpha val="43000"/>
            </a:srgb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Прямоугольник 6"/>
          <p:cNvSpPr/>
          <p:nvPr/>
        </p:nvSpPr>
        <p:spPr>
          <a:xfrm>
            <a:off x="2700000" y="-7560"/>
            <a:ext cx="4679640" cy="727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600" spc="-1" strike="noStrike">
                <a:solidFill>
                  <a:srgbClr val="ffffff"/>
                </a:solidFill>
                <a:latin typeface="Noto Sans CJK JP Light"/>
                <a:ea typeface="DejaVu Sans"/>
              </a:rPr>
              <a:t>Технологический процесс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5" name="Picture 3" descr="C:\Users\Deploy\Desktop\Ansible-logo.png"/>
          <p:cNvPicPr/>
          <p:nvPr/>
        </p:nvPicPr>
        <p:blipFill>
          <a:blip r:embed="rId1"/>
          <a:stretch/>
        </p:blipFill>
        <p:spPr>
          <a:xfrm>
            <a:off x="6862320" y="3883320"/>
            <a:ext cx="1957320" cy="43632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4" descr="C:\Users\Deploy\Desktop\appscreaner.png"/>
          <p:cNvPicPr/>
          <p:nvPr/>
        </p:nvPicPr>
        <p:blipFill>
          <a:blip r:embed="rId2"/>
          <a:stretch/>
        </p:blipFill>
        <p:spPr>
          <a:xfrm>
            <a:off x="7266600" y="2069640"/>
            <a:ext cx="1215360" cy="45000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5" descr="C:\Users\Deploy\Desktop\mattermost.png"/>
          <p:cNvPicPr/>
          <p:nvPr/>
        </p:nvPicPr>
        <p:blipFill>
          <a:blip r:embed="rId3"/>
          <a:stretch/>
        </p:blipFill>
        <p:spPr>
          <a:xfrm>
            <a:off x="1606320" y="2968200"/>
            <a:ext cx="1295640" cy="14364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6" descr="C:\Users\Deploy\Desktop\PostgreSQL_logo_Postgre_SQL.png"/>
          <p:cNvPicPr/>
          <p:nvPr/>
        </p:nvPicPr>
        <p:blipFill>
          <a:blip r:embed="rId4"/>
          <a:stretch/>
        </p:blipFill>
        <p:spPr>
          <a:xfrm>
            <a:off x="3996720" y="4140000"/>
            <a:ext cx="1245240" cy="14364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7" descr="C:\Users\Deploy\Desktop\sql.png"/>
          <p:cNvPicPr/>
          <p:nvPr/>
        </p:nvPicPr>
        <p:blipFill>
          <a:blip r:embed="rId5"/>
          <a:stretch/>
        </p:blipFill>
        <p:spPr>
          <a:xfrm>
            <a:off x="4112280" y="3600000"/>
            <a:ext cx="949680" cy="347040"/>
          </a:xfrm>
          <a:prstGeom prst="rect">
            <a:avLst/>
          </a:prstGeom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6"/>
          <a:stretch/>
        </p:blipFill>
        <p:spPr>
          <a:xfrm>
            <a:off x="1462320" y="1620000"/>
            <a:ext cx="2327400" cy="107964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7"/>
          <a:stretch/>
        </p:blipFill>
        <p:spPr>
          <a:xfrm>
            <a:off x="4297680" y="1585440"/>
            <a:ext cx="561960" cy="574200"/>
          </a:xfrm>
          <a:prstGeom prst="rect">
            <a:avLst/>
          </a:prstGeom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8"/>
          <a:stretch/>
        </p:blipFill>
        <p:spPr>
          <a:xfrm>
            <a:off x="1462320" y="3236400"/>
            <a:ext cx="1129320" cy="451440"/>
          </a:xfrm>
          <a:prstGeom prst="rect">
            <a:avLst/>
          </a:prstGeom>
          <a:ln w="0">
            <a:noFill/>
          </a:ln>
        </p:spPr>
      </p:pic>
      <p:pic>
        <p:nvPicPr>
          <p:cNvPr id="163" name="" descr=""/>
          <p:cNvPicPr/>
          <p:nvPr/>
        </p:nvPicPr>
        <p:blipFill>
          <a:blip r:embed="rId9"/>
          <a:stretch/>
        </p:blipFill>
        <p:spPr>
          <a:xfrm>
            <a:off x="3814200" y="3060000"/>
            <a:ext cx="1427760" cy="42264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10"/>
          <a:stretch/>
        </p:blipFill>
        <p:spPr>
          <a:xfrm>
            <a:off x="4068000" y="2278800"/>
            <a:ext cx="1069560" cy="60084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11"/>
          <a:stretch/>
        </p:blipFill>
        <p:spPr>
          <a:xfrm>
            <a:off x="1642320" y="3868200"/>
            <a:ext cx="1021680" cy="22284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12"/>
          <a:stretch/>
        </p:blipFill>
        <p:spPr>
          <a:xfrm>
            <a:off x="5782320" y="2773080"/>
            <a:ext cx="646560" cy="64656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13"/>
          <a:stretch/>
        </p:blipFill>
        <p:spPr>
          <a:xfrm>
            <a:off x="5962320" y="3780000"/>
            <a:ext cx="530640" cy="66024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14"/>
          <a:stretch/>
        </p:blipFill>
        <p:spPr>
          <a:xfrm>
            <a:off x="5688000" y="2160000"/>
            <a:ext cx="993960" cy="53712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15"/>
          <a:stretch/>
        </p:blipFill>
        <p:spPr>
          <a:xfrm>
            <a:off x="5602320" y="1620000"/>
            <a:ext cx="1274040" cy="37404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16"/>
          <a:stretch/>
        </p:blipFill>
        <p:spPr>
          <a:xfrm>
            <a:off x="5782320" y="3420000"/>
            <a:ext cx="809640" cy="25344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17"/>
          <a:stretch/>
        </p:blipFill>
        <p:spPr>
          <a:xfrm>
            <a:off x="7402320" y="1620000"/>
            <a:ext cx="1079640" cy="40464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18"/>
          <a:stretch/>
        </p:blipFill>
        <p:spPr>
          <a:xfrm>
            <a:off x="7582320" y="2700000"/>
            <a:ext cx="539640" cy="53964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19"/>
          <a:stretch/>
        </p:blipFill>
        <p:spPr>
          <a:xfrm>
            <a:off x="7402320" y="3370680"/>
            <a:ext cx="982440" cy="40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Прямоугольник 177"/>
          <p:cNvSpPr/>
          <p:nvPr/>
        </p:nvSpPr>
        <p:spPr>
          <a:xfrm>
            <a:off x="2930040" y="0"/>
            <a:ext cx="4026600" cy="592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Концепция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75" name="Прямоугольник 175"/>
          <p:cNvSpPr/>
          <p:nvPr/>
        </p:nvSpPr>
        <p:spPr>
          <a:xfrm>
            <a:off x="396720" y="799560"/>
            <a:ext cx="9325440" cy="4420080"/>
          </a:xfrm>
          <a:prstGeom prst="rect">
            <a:avLst/>
          </a:prstGeom>
          <a:solidFill>
            <a:srgbClr val="808080">
              <a:alpha val="32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Прямоугольник 176"/>
          <p:cNvSpPr/>
          <p:nvPr/>
        </p:nvSpPr>
        <p:spPr>
          <a:xfrm>
            <a:off x="572400" y="1388520"/>
            <a:ext cx="701280" cy="586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7" name="Прямоугольник 178"/>
          <p:cNvSpPr/>
          <p:nvPr/>
        </p:nvSpPr>
        <p:spPr>
          <a:xfrm>
            <a:off x="5324760" y="1387800"/>
            <a:ext cx="700920" cy="58680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8" name="Прямоугольник 179"/>
          <p:cNvSpPr/>
          <p:nvPr/>
        </p:nvSpPr>
        <p:spPr>
          <a:xfrm>
            <a:off x="5324760" y="3154320"/>
            <a:ext cx="700920" cy="586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4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9" name="Прямоугольник 180"/>
          <p:cNvSpPr/>
          <p:nvPr/>
        </p:nvSpPr>
        <p:spPr>
          <a:xfrm>
            <a:off x="572400" y="3154320"/>
            <a:ext cx="701280" cy="58644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80" name="Text Box 5"/>
          <p:cNvSpPr/>
          <p:nvPr/>
        </p:nvSpPr>
        <p:spPr>
          <a:xfrm>
            <a:off x="1260360" y="1310760"/>
            <a:ext cx="3898080" cy="12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Непрерывное развитие инфраструктуры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Автоматизация процессов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Внедрение интеллектуализации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DejaVu Sans"/>
              </a:rPr>
              <a:t>Разработка прикладного специального ПО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81" name="Прямоугольник 182"/>
          <p:cNvSpPr/>
          <p:nvPr/>
        </p:nvSpPr>
        <p:spPr>
          <a:xfrm>
            <a:off x="1276920" y="958680"/>
            <a:ext cx="175680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Принципы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82" name="Прямоугольник 183"/>
          <p:cNvSpPr/>
          <p:nvPr/>
        </p:nvSpPr>
        <p:spPr>
          <a:xfrm>
            <a:off x="6028560" y="958680"/>
            <a:ext cx="228492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Готовые продукты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83" name="Text Box 6"/>
          <p:cNvSpPr/>
          <p:nvPr/>
        </p:nvSpPr>
        <p:spPr>
          <a:xfrm>
            <a:off x="6011640" y="1311480"/>
            <a:ext cx="371016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Конвергентная облачная платформа 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Средство коллективного отображения 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Light"/>
                <a:ea typeface="Noto Sans CJK SC"/>
              </a:rPr>
              <a:t>Система контроля и управления доступом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84" name="Прямоугольник 185"/>
          <p:cNvSpPr/>
          <p:nvPr/>
        </p:nvSpPr>
        <p:spPr>
          <a:xfrm>
            <a:off x="1276920" y="2712600"/>
            <a:ext cx="26373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Решения (прототипы)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85" name="Text Box 7"/>
          <p:cNvSpPr/>
          <p:nvPr/>
        </p:nvSpPr>
        <p:spPr>
          <a:xfrm>
            <a:off x="1260360" y="3054960"/>
            <a:ext cx="370944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безопасной разработки ПО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интеллектуального управления КА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Система оценки достаточности средств НАКУ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Имитационная модель оценки надежности КС (НИР)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HK Thin"/>
                <a:ea typeface="Noto Sans CJK SC"/>
              </a:rPr>
              <a:t>Имитационная модель ТТХ КС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86" name="Прямоугольник 187"/>
          <p:cNvSpPr/>
          <p:nvPr/>
        </p:nvSpPr>
        <p:spPr>
          <a:xfrm>
            <a:off x="6028560" y="2712600"/>
            <a:ext cx="263736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Решения (прототипы)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87" name="Text Box 9"/>
          <p:cNvSpPr/>
          <p:nvPr/>
        </p:nvSpPr>
        <p:spPr>
          <a:xfrm>
            <a:off x="6010920" y="3065760"/>
            <a:ext cx="3710160" cy="18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Виртуализация на отечественных платформах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Интеллектуализация управления КА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Интеллектуальный СКУД (</a:t>
            </a:r>
            <a:r>
              <a:rPr b="0" lang="en-US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FaceID</a:t>
            </a: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, обнаружение электронных устройств)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Коллективный интеллект БПЛА</a:t>
            </a:r>
            <a:endParaRPr b="0" lang="ru-RU" sz="11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"/>
            </a:pPr>
            <a:r>
              <a:rPr b="0" lang="ru-RU" sz="1100" spc="-1" strike="noStrike">
                <a:solidFill>
                  <a:srgbClr val="1f1f1f"/>
                </a:solidFill>
                <a:latin typeface="Noto Sans CJK JP Thin"/>
                <a:ea typeface="Noto Sans CJK SC"/>
              </a:rPr>
              <a:t>Облачная система хранения, обработки и предоставления данных ДЗЗ</a:t>
            </a: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Прямоугольник 189"/>
          <p:cNvSpPr/>
          <p:nvPr/>
        </p:nvSpPr>
        <p:spPr>
          <a:xfrm>
            <a:off x="360" y="0"/>
            <a:ext cx="6774480" cy="5667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Прямоугольник 190"/>
          <p:cNvSpPr/>
          <p:nvPr/>
        </p:nvSpPr>
        <p:spPr>
          <a:xfrm rot="21589200">
            <a:off x="6599520" y="3240"/>
            <a:ext cx="3477240" cy="5667120"/>
          </a:xfrm>
          <a:prstGeom prst="rect">
            <a:avLst/>
          </a:prstGeom>
          <a:solidFill>
            <a:srgbClr val="99999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Прямоугольник 191"/>
          <p:cNvSpPr/>
          <p:nvPr/>
        </p:nvSpPr>
        <p:spPr>
          <a:xfrm>
            <a:off x="182880" y="0"/>
            <a:ext cx="585828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«Облачная» инфраструктура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91" name="Прямоугольник 192"/>
          <p:cNvSpPr/>
          <p:nvPr/>
        </p:nvSpPr>
        <p:spPr>
          <a:xfrm>
            <a:off x="182880" y="743760"/>
            <a:ext cx="457632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Конвергентная облачная платформа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2" name="Прямоугольник 193"/>
          <p:cNvSpPr/>
          <p:nvPr/>
        </p:nvSpPr>
        <p:spPr>
          <a:xfrm>
            <a:off x="182880" y="1150560"/>
            <a:ext cx="6224760" cy="66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Обеспечивает независимость программных средств от аппаратной платформы и создает из вычислительных средств конвергентный кластер с применением технологий виртуализации.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93" name="Прямоугольник 194"/>
          <p:cNvSpPr/>
          <p:nvPr/>
        </p:nvSpPr>
        <p:spPr>
          <a:xfrm>
            <a:off x="182880" y="1932840"/>
            <a:ext cx="7506360" cy="17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Управление аппаратными ресурсами  и средой виртуализации кластера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Мониторинг состояния технических средств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Автоматизированная настройка и установка компонентов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Использование любой «устаревшей» ОС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94" name="Прямоугольник 195"/>
          <p:cNvSpPr/>
          <p:nvPr/>
        </p:nvSpPr>
        <p:spPr>
          <a:xfrm>
            <a:off x="182880" y="3868920"/>
            <a:ext cx="7323480" cy="14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Автоматическое распределение нагрузки на узлы кластера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Высокая надежность и отказоустойчивость системы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Легкая масштабируемость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95" name="Прямая соединительная линия 196"/>
          <p:cNvSpPr/>
          <p:nvPr/>
        </p:nvSpPr>
        <p:spPr>
          <a:xfrm>
            <a:off x="292680" y="505800"/>
            <a:ext cx="494532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Прямая соединительная линия 197"/>
          <p:cNvSpPr/>
          <p:nvPr/>
        </p:nvSpPr>
        <p:spPr>
          <a:xfrm flipV="1">
            <a:off x="164520" y="1190160"/>
            <a:ext cx="360" cy="59832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Рисунок 198" descr=""/>
          <p:cNvPicPr/>
          <p:nvPr/>
        </p:nvPicPr>
        <p:blipFill>
          <a:blip r:embed="rId1"/>
          <a:stretch/>
        </p:blipFill>
        <p:spPr>
          <a:xfrm>
            <a:off x="11937960" y="3531960"/>
            <a:ext cx="2781720" cy="1312920"/>
          </a:xfrm>
          <a:prstGeom prst="rect">
            <a:avLst/>
          </a:prstGeom>
          <a:ln w="0">
            <a:noFill/>
          </a:ln>
        </p:spPr>
      </p:pic>
      <p:sp>
        <p:nvSpPr>
          <p:cNvPr id="198" name="Google Shape;9694;p68"/>
          <p:cNvSpPr/>
          <p:nvPr/>
        </p:nvSpPr>
        <p:spPr>
          <a:xfrm>
            <a:off x="11791440" y="3422520"/>
            <a:ext cx="3041640" cy="225684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9" name="Рисунок 200" descr=""/>
          <p:cNvPicPr/>
          <p:nvPr/>
        </p:nvPicPr>
        <p:blipFill>
          <a:blip r:embed="rId2"/>
          <a:stretch/>
        </p:blipFill>
        <p:spPr>
          <a:xfrm>
            <a:off x="6956280" y="354600"/>
            <a:ext cx="2976480" cy="1293120"/>
          </a:xfrm>
          <a:prstGeom prst="rect">
            <a:avLst/>
          </a:prstGeom>
          <a:ln w="0">
            <a:noFill/>
          </a:ln>
        </p:spPr>
      </p:pic>
      <p:pic>
        <p:nvPicPr>
          <p:cNvPr id="200" name="Рисунок 201" descr=""/>
          <p:cNvPicPr/>
          <p:nvPr/>
        </p:nvPicPr>
        <p:blipFill>
          <a:blip r:embed="rId3"/>
          <a:stretch/>
        </p:blipFill>
        <p:spPr>
          <a:xfrm>
            <a:off x="6959880" y="2083320"/>
            <a:ext cx="2975760" cy="1292400"/>
          </a:xfrm>
          <a:prstGeom prst="rect">
            <a:avLst/>
          </a:prstGeom>
          <a:ln w="0">
            <a:noFill/>
          </a:ln>
        </p:spPr>
      </p:pic>
      <p:pic>
        <p:nvPicPr>
          <p:cNvPr id="201" name="Рисунок 202" descr=""/>
          <p:cNvPicPr/>
          <p:nvPr/>
        </p:nvPicPr>
        <p:blipFill>
          <a:blip r:embed="rId4"/>
          <a:stretch/>
        </p:blipFill>
        <p:spPr>
          <a:xfrm>
            <a:off x="6959880" y="3809160"/>
            <a:ext cx="2975760" cy="122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Прямоугольник 203"/>
          <p:cNvSpPr/>
          <p:nvPr/>
        </p:nvSpPr>
        <p:spPr>
          <a:xfrm>
            <a:off x="360" y="0"/>
            <a:ext cx="5492160" cy="5667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Прямоугольник 204"/>
          <p:cNvSpPr/>
          <p:nvPr/>
        </p:nvSpPr>
        <p:spPr>
          <a:xfrm rot="21589200">
            <a:off x="5394600" y="-1080"/>
            <a:ext cx="4673880" cy="5660280"/>
          </a:xfrm>
          <a:prstGeom prst="rect">
            <a:avLst/>
          </a:prstGeom>
          <a:solidFill>
            <a:srgbClr val="99999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Прямоугольник 205"/>
          <p:cNvSpPr/>
          <p:nvPr/>
        </p:nvSpPr>
        <p:spPr>
          <a:xfrm>
            <a:off x="181440" y="446400"/>
            <a:ext cx="51271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Средство коллективного отображения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205" name="Прямоугольник 206"/>
          <p:cNvSpPr/>
          <p:nvPr/>
        </p:nvSpPr>
        <p:spPr>
          <a:xfrm>
            <a:off x="181440" y="1696320"/>
            <a:ext cx="4005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Управление видеостеной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6" name="Прямоугольник 207"/>
          <p:cNvSpPr/>
          <p:nvPr/>
        </p:nvSpPr>
        <p:spPr>
          <a:xfrm>
            <a:off x="182880" y="2232000"/>
            <a:ext cx="494280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Программно-аппаратное решение для удобного просмотра изображений сразу с нескольких рабочих мест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207" name="Прямоугольник 208"/>
          <p:cNvSpPr/>
          <p:nvPr/>
        </p:nvSpPr>
        <p:spPr>
          <a:xfrm>
            <a:off x="5494680" y="3273840"/>
            <a:ext cx="4393080" cy="2229840"/>
          </a:xfrm>
          <a:prstGeom prst="rect">
            <a:avLst/>
          </a:prstGeom>
          <a:noFill/>
          <a:ln w="0">
            <a:noFill/>
          </a:ln>
          <a:effectLst>
            <a:softEdge rad="1522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Гибкая настройка под необходимую конфигурацию и количество видеопанелей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вариантами отображения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с любого рабочего места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208" name="Прямоугольник 209"/>
          <p:cNvSpPr/>
          <p:nvPr/>
        </p:nvSpPr>
        <p:spPr>
          <a:xfrm>
            <a:off x="182880" y="3273840"/>
            <a:ext cx="6408000" cy="20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Совместимо с Astra Linux Special Edition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Отсутствие привязки к проприетарным технологиям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Совместимость с широким парком видеопанелей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Легкая масштабируемость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209" name="Прямая соединительная линия 210"/>
          <p:cNvSpPr/>
          <p:nvPr/>
        </p:nvSpPr>
        <p:spPr>
          <a:xfrm>
            <a:off x="277560" y="1410840"/>
            <a:ext cx="432828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Прямая соединительная линия 211"/>
          <p:cNvSpPr/>
          <p:nvPr/>
        </p:nvSpPr>
        <p:spPr>
          <a:xfrm flipV="1">
            <a:off x="173520" y="2303280"/>
            <a:ext cx="360" cy="36108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Рисунок 212" descr=""/>
          <p:cNvPicPr/>
          <p:nvPr/>
        </p:nvPicPr>
        <p:blipFill>
          <a:blip r:embed="rId1"/>
          <a:stretch/>
        </p:blipFill>
        <p:spPr>
          <a:xfrm>
            <a:off x="11937960" y="3531960"/>
            <a:ext cx="2781720" cy="1312920"/>
          </a:xfrm>
          <a:prstGeom prst="rect">
            <a:avLst/>
          </a:prstGeom>
          <a:ln w="0">
            <a:noFill/>
          </a:ln>
        </p:spPr>
      </p:pic>
      <p:sp>
        <p:nvSpPr>
          <p:cNvPr id="212" name="Google Shape;9694;p 1"/>
          <p:cNvSpPr/>
          <p:nvPr/>
        </p:nvSpPr>
        <p:spPr>
          <a:xfrm>
            <a:off x="11791440" y="3422520"/>
            <a:ext cx="3041640" cy="225684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3" name="Рисунок 3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678280" y="1525320"/>
            <a:ext cx="4182120" cy="1299960"/>
          </a:xfrm>
          <a:prstGeom prst="rect">
            <a:avLst/>
          </a:prstGeom>
          <a:ln w="0">
            <a:noFill/>
          </a:ln>
        </p:spPr>
      </p:pic>
      <p:pic>
        <p:nvPicPr>
          <p:cNvPr id="214" name="Рисунок 1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678280" y="148680"/>
            <a:ext cx="4173840" cy="137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Прямоугольник 216"/>
          <p:cNvSpPr/>
          <p:nvPr/>
        </p:nvSpPr>
        <p:spPr>
          <a:xfrm>
            <a:off x="360" y="0"/>
            <a:ext cx="5492160" cy="5667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Прямоугольник 217"/>
          <p:cNvSpPr/>
          <p:nvPr/>
        </p:nvSpPr>
        <p:spPr>
          <a:xfrm>
            <a:off x="180000" y="194400"/>
            <a:ext cx="51271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контроля и управления доступом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217" name="Прямоугольник 218"/>
          <p:cNvSpPr/>
          <p:nvPr/>
        </p:nvSpPr>
        <p:spPr>
          <a:xfrm>
            <a:off x="181440" y="1260000"/>
            <a:ext cx="4005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световой и звуковой сигнализации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18" name="Прямоугольник 219"/>
          <p:cNvSpPr/>
          <p:nvPr/>
        </p:nvSpPr>
        <p:spPr>
          <a:xfrm>
            <a:off x="182880" y="1913760"/>
            <a:ext cx="4942800" cy="97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Программно-аппаратное решение для централизованного контроля доступа в помещения и к рабочим местам и для мониторинга датчиковой аппаратуры помещения.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219" name="Прямоугольник 220"/>
          <p:cNvSpPr/>
          <p:nvPr/>
        </p:nvSpPr>
        <p:spPr>
          <a:xfrm rot="21589200">
            <a:off x="5308560" y="-1080"/>
            <a:ext cx="4863960" cy="5670000"/>
          </a:xfrm>
          <a:prstGeom prst="rect">
            <a:avLst/>
          </a:prstGeom>
          <a:solidFill>
            <a:srgbClr val="808080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Прямоугольник 221"/>
          <p:cNvSpPr/>
          <p:nvPr/>
        </p:nvSpPr>
        <p:spPr>
          <a:xfrm>
            <a:off x="5502960" y="2855520"/>
            <a:ext cx="4484520" cy="2747880"/>
          </a:xfrm>
          <a:prstGeom prst="rect">
            <a:avLst/>
          </a:prstGeom>
          <a:noFill/>
          <a:ln w="0">
            <a:noFill/>
          </a:ln>
          <a:effectLst>
            <a:softEdge rad="1522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0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оборудованием  и настройка конфигурации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Управление учетными данными сотрудников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Назначение и контроль доступа сотрудников в помещения и к вычислительным средствам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Отображение на схеме контролируемых помещений текущего состояния дверей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Noto Sans CJK HK Thin"/>
                <a:ea typeface="DejaVu Sans"/>
              </a:rPr>
              <a:t>Ведение журнала регистрации доступа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221" name="Прямоугольник 222"/>
          <p:cNvSpPr/>
          <p:nvPr/>
        </p:nvSpPr>
        <p:spPr>
          <a:xfrm>
            <a:off x="182880" y="2829600"/>
            <a:ext cx="5125680" cy="26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Совместимо с Astra Linux Special Edition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Высокая гибкость и способность доработки под требования системы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Использование стандартных аппаратных средств управления доступом, пожарной и охранной сигнализации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Архитектура, позволяющая строить отказоустойчивые системы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222" name="Прямая соединительная линия 223"/>
          <p:cNvSpPr/>
          <p:nvPr/>
        </p:nvSpPr>
        <p:spPr>
          <a:xfrm>
            <a:off x="276120" y="1158840"/>
            <a:ext cx="432828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Прямая соединительная линия 224"/>
          <p:cNvSpPr/>
          <p:nvPr/>
        </p:nvSpPr>
        <p:spPr>
          <a:xfrm flipV="1">
            <a:off x="173520" y="1992240"/>
            <a:ext cx="360" cy="56520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Рисунок 227" descr=""/>
          <p:cNvPicPr/>
          <p:nvPr/>
        </p:nvPicPr>
        <p:blipFill>
          <a:blip r:embed="rId1"/>
          <a:stretch/>
        </p:blipFill>
        <p:spPr>
          <a:xfrm>
            <a:off x="6278760" y="1620360"/>
            <a:ext cx="3440880" cy="1234800"/>
          </a:xfrm>
          <a:prstGeom prst="rect">
            <a:avLst/>
          </a:prstGeom>
          <a:ln w="0">
            <a:noFill/>
          </a:ln>
        </p:spPr>
      </p:pic>
      <p:pic>
        <p:nvPicPr>
          <p:cNvPr id="225" name="Picture 8" descr=""/>
          <p:cNvPicPr/>
          <p:nvPr/>
        </p:nvPicPr>
        <p:blipFill>
          <a:blip r:embed="rId2"/>
          <a:stretch/>
        </p:blipFill>
        <p:spPr>
          <a:xfrm>
            <a:off x="6300000" y="15120"/>
            <a:ext cx="3128760" cy="160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Прямоугольник 228"/>
          <p:cNvSpPr/>
          <p:nvPr/>
        </p:nvSpPr>
        <p:spPr>
          <a:xfrm>
            <a:off x="360" y="0"/>
            <a:ext cx="6774480" cy="5667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Прямоугольник 229"/>
          <p:cNvSpPr/>
          <p:nvPr/>
        </p:nvSpPr>
        <p:spPr>
          <a:xfrm rot="21589200">
            <a:off x="6599520" y="3240"/>
            <a:ext cx="3477240" cy="5667120"/>
          </a:xfrm>
          <a:prstGeom prst="rect">
            <a:avLst/>
          </a:prstGeom>
          <a:solidFill>
            <a:srgbClr val="99999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Прямоугольник 230"/>
          <p:cNvSpPr/>
          <p:nvPr/>
        </p:nvSpPr>
        <p:spPr>
          <a:xfrm>
            <a:off x="183240" y="113040"/>
            <a:ext cx="585828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Система безопасной разработки ПО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229" name="Прямоугольник 231"/>
          <p:cNvSpPr/>
          <p:nvPr/>
        </p:nvSpPr>
        <p:spPr>
          <a:xfrm>
            <a:off x="183240" y="1095120"/>
            <a:ext cx="457632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НИР БПО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30" name="Прямоугольник 232"/>
          <p:cNvSpPr/>
          <p:nvPr/>
        </p:nvSpPr>
        <p:spPr>
          <a:xfrm>
            <a:off x="183240" y="1502640"/>
            <a:ext cx="6224760" cy="66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Программное решение для разработки программного обеспечения в соответствии с требованиями ГОСТ Р 56939-2016 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231" name="Прямоугольник 233"/>
          <p:cNvSpPr/>
          <p:nvPr/>
        </p:nvSpPr>
        <p:spPr>
          <a:xfrm>
            <a:off x="183240" y="2045880"/>
            <a:ext cx="7506360" cy="17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Возможности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Формирование среды разработки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Проведение статического анализа, экспертизы исходного кода и сборку ПО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Проведение функционального, фаззинг тестирования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HK Thin"/>
                <a:ea typeface="DejaVu Sans"/>
              </a:rPr>
              <a:t>Проверка разработанного ПО на бесконфликтность с антивирусами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232" name="Прямоугольник 234"/>
          <p:cNvSpPr/>
          <p:nvPr/>
        </p:nvSpPr>
        <p:spPr>
          <a:xfrm>
            <a:off x="183240" y="3981960"/>
            <a:ext cx="7323480" cy="14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Noto Sans CJK HK Light"/>
                <a:ea typeface="DejaVu Sans"/>
              </a:rPr>
              <a:t>Преимущества</a:t>
            </a:r>
            <a:endParaRPr b="0" lang="ru-RU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Формирование документации к ПО по требованиям ГОСТ 19 серии 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Передача результатов в сертификационные лаборатории</a:t>
            </a:r>
            <a:endParaRPr b="0" lang="ru-RU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ffffff"/>
                </a:solidFill>
                <a:latin typeface="Noto Sans CJK JP Thin"/>
                <a:ea typeface="DejaVu Sans"/>
              </a:rPr>
              <a:t>Автоматизированное взаимодействие с БД уязвимостей ПО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233" name="Прямая соединительная линия 235"/>
          <p:cNvSpPr/>
          <p:nvPr/>
        </p:nvSpPr>
        <p:spPr>
          <a:xfrm>
            <a:off x="256680" y="1018800"/>
            <a:ext cx="5644800" cy="3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Прямая соединительная линия 236"/>
          <p:cNvSpPr/>
          <p:nvPr/>
        </p:nvSpPr>
        <p:spPr>
          <a:xfrm flipV="1">
            <a:off x="164880" y="1511640"/>
            <a:ext cx="360" cy="419760"/>
          </a:xfrm>
          <a:prstGeom prst="line">
            <a:avLst/>
          </a:prstGeom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35" name="Рисунок 237" descr=""/>
          <p:cNvPicPr/>
          <p:nvPr/>
        </p:nvPicPr>
        <p:blipFill>
          <a:blip r:embed="rId1"/>
          <a:stretch/>
        </p:blipFill>
        <p:spPr>
          <a:xfrm>
            <a:off x="11937960" y="3531960"/>
            <a:ext cx="2781720" cy="1312920"/>
          </a:xfrm>
          <a:prstGeom prst="rect">
            <a:avLst/>
          </a:prstGeom>
          <a:ln w="0">
            <a:noFill/>
          </a:ln>
        </p:spPr>
      </p:pic>
      <p:sp>
        <p:nvSpPr>
          <p:cNvPr id="236" name="Google Shape;9694;p 3"/>
          <p:cNvSpPr/>
          <p:nvPr/>
        </p:nvSpPr>
        <p:spPr>
          <a:xfrm>
            <a:off x="11791440" y="3422520"/>
            <a:ext cx="3041640" cy="2256840"/>
          </a:xfrm>
          <a:custGeom>
            <a:avLst/>
            <a:gdLst/>
            <a:ahLst/>
            <a:rect l="l" t="t" r="r" b="b"/>
            <a:pathLst>
              <a:path w="19326" h="18118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Picture 11" descr=""/>
          <p:cNvPicPr/>
          <p:nvPr/>
        </p:nvPicPr>
        <p:blipFill>
          <a:blip r:embed="rId2"/>
          <a:stretch/>
        </p:blipFill>
        <p:spPr>
          <a:xfrm>
            <a:off x="6813360" y="148680"/>
            <a:ext cx="3184560" cy="136404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12" descr=""/>
          <p:cNvPicPr/>
          <p:nvPr/>
        </p:nvPicPr>
        <p:blipFill>
          <a:blip r:embed="rId3"/>
          <a:stretch/>
        </p:blipFill>
        <p:spPr>
          <a:xfrm>
            <a:off x="6813360" y="2083320"/>
            <a:ext cx="3184560" cy="1411920"/>
          </a:xfrm>
          <a:prstGeom prst="rect">
            <a:avLst/>
          </a:prstGeom>
          <a:ln w="0">
            <a:noFill/>
          </a:ln>
        </p:spPr>
      </p:pic>
      <p:pic>
        <p:nvPicPr>
          <p:cNvPr id="239" name="Picture 13" descr=""/>
          <p:cNvPicPr/>
          <p:nvPr/>
        </p:nvPicPr>
        <p:blipFill>
          <a:blip r:embed="rId4"/>
          <a:stretch/>
        </p:blipFill>
        <p:spPr>
          <a:xfrm>
            <a:off x="6813360" y="4017960"/>
            <a:ext cx="3184560" cy="136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83a"/>
      </a:dk2>
      <a:lt2>
        <a:srgbClr val="ccffff"/>
      </a:lt2>
      <a:accent1>
        <a:srgbClr val="0070c0"/>
      </a:accent1>
      <a:accent2>
        <a:srgbClr val="ff9000"/>
      </a:accent2>
      <a:accent3>
        <a:srgbClr val="21ab90"/>
      </a:accent3>
      <a:accent4>
        <a:srgbClr val="ff4500"/>
      </a:accent4>
      <a:accent5>
        <a:srgbClr val="657174"/>
      </a:accent5>
      <a:accent6>
        <a:srgbClr val="961ae7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83a"/>
      </a:dk2>
      <a:lt2>
        <a:srgbClr val="ccffff"/>
      </a:lt2>
      <a:accent1>
        <a:srgbClr val="0070c0"/>
      </a:accent1>
      <a:accent2>
        <a:srgbClr val="ff9000"/>
      </a:accent2>
      <a:accent3>
        <a:srgbClr val="21ab90"/>
      </a:accent3>
      <a:accent4>
        <a:srgbClr val="ff4500"/>
      </a:accent4>
      <a:accent5>
        <a:srgbClr val="657174"/>
      </a:accent5>
      <a:accent6>
        <a:srgbClr val="961ae7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83a"/>
      </a:dk2>
      <a:lt2>
        <a:srgbClr val="ccffff"/>
      </a:lt2>
      <a:accent1>
        <a:srgbClr val="0070c0"/>
      </a:accent1>
      <a:accent2>
        <a:srgbClr val="ff9000"/>
      </a:accent2>
      <a:accent3>
        <a:srgbClr val="21ab90"/>
      </a:accent3>
      <a:accent4>
        <a:srgbClr val="ff4500"/>
      </a:accent4>
      <a:accent5>
        <a:srgbClr val="657174"/>
      </a:accent5>
      <a:accent6>
        <a:srgbClr val="961ae7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15663</TotalTime>
  <Application>LibreOffice/7.3.7.2$Linux_X86_64 LibreOffice_project/30$Build-2</Application>
  <AppVersion>15.0000</AppVersion>
  <Words>692</Words>
  <Paragraphs>171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2018-04-13T09:53:49Z</dcterms:created>
  <dc:creator>Логинов Константин Михайлович</dc:creator>
  <dc:description/>
  <dc:language>ru-RU</dc:language>
  <cp:lastModifiedBy/>
  <cp:lastPrinted>2021-10-18T14:52:08Z</cp:lastPrinted>
  <dcterms:modified xsi:type="dcterms:W3CDTF">2022-11-25T14:02:07Z</dcterms:modified>
  <cp:revision>1974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Лист A4 (210x297 мм)</vt:lpwstr>
  </property>
  <property fmtid="{D5CDD505-2E9C-101B-9397-08002B2CF9AE}" pid="4" name="Slides">
    <vt:i4>15</vt:i4>
  </property>
</Properties>
</file>